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7" r:id="rId3"/>
    <p:sldId id="256" r:id="rId4"/>
    <p:sldId id="258" r:id="rId5"/>
    <p:sldId id="259" r:id="rId6"/>
    <p:sldId id="260" r:id="rId7"/>
    <p:sldId id="265" r:id="rId8"/>
    <p:sldId id="261" r:id="rId9"/>
    <p:sldId id="262" r:id="rId10"/>
    <p:sldId id="263" r:id="rId11"/>
    <p:sldId id="264" r:id="rId12"/>
    <p:sldId id="267" r:id="rId13"/>
    <p:sldId id="266" r:id="rId14"/>
    <p:sldId id="269" r:id="rId1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A2A7-4E45-45E9-8769-438B695DA7F9}" type="datetimeFigureOut">
              <a:rPr lang="zh-CN" altLang="en-US" smtClean="0"/>
              <a:pPr/>
              <a:t>2017/4/25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583F5-81BE-446E-B460-5D76DBF5DBA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A2A7-4E45-45E9-8769-438B695DA7F9}" type="datetimeFigureOut">
              <a:rPr lang="zh-CN" altLang="en-US" smtClean="0"/>
              <a:pPr/>
              <a:t>2017/4/25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583F5-81BE-446E-B460-5D76DBF5DBA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A2A7-4E45-45E9-8769-438B695DA7F9}" type="datetimeFigureOut">
              <a:rPr lang="zh-CN" altLang="en-US" smtClean="0"/>
              <a:pPr/>
              <a:t>2017/4/25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583F5-81BE-446E-B460-5D76DBF5DBA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3152" y="6400800"/>
            <a:ext cx="3200400" cy="283800"/>
          </a:xfrm>
        </p:spPr>
        <p:txBody>
          <a:bodyPr/>
          <a:lstStyle/>
          <a:p>
            <a:fld id="{9620A2A7-4E45-45E9-8769-438B695DA7F9}" type="datetimeFigureOut">
              <a:rPr lang="zh-CN" altLang="en-US" smtClean="0"/>
              <a:pPr/>
              <a:t>2017/4/25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583F5-81BE-446E-B460-5D76DBF5DBA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A2A7-4E45-45E9-8769-438B695DA7F9}" type="datetimeFigureOut">
              <a:rPr lang="zh-CN" altLang="en-US" smtClean="0"/>
              <a:pPr/>
              <a:t>2017/4/25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583F5-81BE-446E-B460-5D76DBF5DBA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A2A7-4E45-45E9-8769-438B695DA7F9}" type="datetimeFigureOut">
              <a:rPr lang="zh-CN" altLang="en-US" smtClean="0"/>
              <a:pPr/>
              <a:t>2017/4/25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583F5-81BE-446E-B460-5D76DBF5DBA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A2A7-4E45-45E9-8769-438B695DA7F9}" type="datetimeFigureOut">
              <a:rPr lang="zh-CN" altLang="en-US" smtClean="0"/>
              <a:pPr/>
              <a:t>2017/4/25 Tuesday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583F5-81BE-446E-B460-5D76DBF5DBA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A2A7-4E45-45E9-8769-438B695DA7F9}" type="datetimeFigureOut">
              <a:rPr lang="zh-CN" altLang="en-US" smtClean="0"/>
              <a:pPr/>
              <a:t>2017/4/25 Tuesday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583F5-81BE-446E-B460-5D76DBF5DBA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A2A7-4E45-45E9-8769-438B695DA7F9}" type="datetimeFigureOut">
              <a:rPr lang="zh-CN" altLang="en-US" smtClean="0"/>
              <a:pPr/>
              <a:t>2017/4/25 Tuesday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583F5-81BE-446E-B460-5D76DBF5DBA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A2A7-4E45-45E9-8769-438B695DA7F9}" type="datetimeFigureOut">
              <a:rPr lang="zh-CN" altLang="en-US" smtClean="0"/>
              <a:pPr/>
              <a:t>2017/4/25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583F5-81BE-446E-B460-5D76DBF5DBA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A2A7-4E45-45E9-8769-438B695DA7F9}" type="datetimeFigureOut">
              <a:rPr lang="zh-CN" altLang="en-US" smtClean="0"/>
              <a:pPr/>
              <a:t>2017/4/25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583F5-81BE-446E-B460-5D76DBF5DBA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3800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9620A2A7-4E45-45E9-8769-438B695DA7F9}" type="datetimeFigureOut">
              <a:rPr lang="zh-CN" altLang="en-US" smtClean="0"/>
              <a:pPr/>
              <a:t>2017/4/25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AEF583F5-81BE-446E-B460-5D76DBF5DBA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aidu.com/s?wd=%E7%83%9B%E5%85%89%E9%87%8C%E7%9A%84%E5%A6%88%E5%A6%88&amp;tn=44039180_cpr&amp;fenlei=mv6quAkxTZn0IZRqIHckPjm4nH00T1YYnHDYnyD3rjwBPvwbnHc30ZwV5Hcvrjm3rH6sPfKWUMw85HfYnjn4nH6sgvPsT6KdThsqpZwYTjCEQLGCpyw9Uz4Bmy-bIi4WUvYETgN-TLwGUv3EnHRsrHm3PWcvrHTdPHmvrjn3n0" TargetMode="External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&#27611;&#38463;&#25935;%20-%20&#28891;&#20809;&#37324;&#30340;&#22920;&#22920;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31243;&#29747;%20-%20&#22920;&#22920;&#30340;&#21563;.mp3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7772400" cy="792088"/>
          </a:xfrm>
        </p:spPr>
        <p:txBody>
          <a:bodyPr/>
          <a:lstStyle/>
          <a:p>
            <a:r>
              <a:rPr lang="zh-CN" altLang="en-US" dirty="0" smtClean="0"/>
              <a:t>听歌，引入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0" y="1385392"/>
            <a:ext cx="4427984" cy="4995936"/>
          </a:xfrm>
        </p:spPr>
        <p:txBody>
          <a:bodyPr>
            <a:noAutofit/>
          </a:bodyPr>
          <a:lstStyle/>
          <a:p>
            <a:r>
              <a:rPr lang="zh-CN" altLang="en-US" dirty="0" smtClean="0">
                <a:solidFill>
                  <a:srgbClr val="0000CC"/>
                </a:solidFill>
              </a:rPr>
              <a:t>妈 我想对您说</a:t>
            </a:r>
            <a:br>
              <a:rPr lang="zh-CN" altLang="en-US" dirty="0" smtClean="0">
                <a:solidFill>
                  <a:srgbClr val="0000CC"/>
                </a:solidFill>
              </a:rPr>
            </a:br>
            <a:r>
              <a:rPr lang="zh-CN" altLang="en-US" dirty="0" smtClean="0">
                <a:solidFill>
                  <a:srgbClr val="0000CC"/>
                </a:solidFill>
              </a:rPr>
              <a:t>话到嘴边又咽下</a:t>
            </a:r>
            <a:br>
              <a:rPr lang="zh-CN" altLang="en-US" dirty="0" smtClean="0">
                <a:solidFill>
                  <a:srgbClr val="0000CC"/>
                </a:solidFill>
              </a:rPr>
            </a:br>
            <a:r>
              <a:rPr lang="zh-CN" altLang="en-US" dirty="0" smtClean="0">
                <a:solidFill>
                  <a:srgbClr val="0000CC"/>
                </a:solidFill>
              </a:rPr>
              <a:t>妈 我想对您笑</a:t>
            </a:r>
            <a:br>
              <a:rPr lang="zh-CN" altLang="en-US" dirty="0" smtClean="0">
                <a:solidFill>
                  <a:srgbClr val="0000CC"/>
                </a:solidFill>
              </a:rPr>
            </a:br>
            <a:r>
              <a:rPr lang="zh-CN" altLang="en-US" dirty="0" smtClean="0">
                <a:solidFill>
                  <a:srgbClr val="0000CC"/>
                </a:solidFill>
              </a:rPr>
              <a:t>眼里却点点泪花</a:t>
            </a:r>
            <a:br>
              <a:rPr lang="zh-CN" altLang="en-US" dirty="0" smtClean="0">
                <a:solidFill>
                  <a:srgbClr val="0000CC"/>
                </a:solidFill>
              </a:rPr>
            </a:br>
            <a:r>
              <a:rPr lang="zh-CN" altLang="en-US" dirty="0" smtClean="0">
                <a:solidFill>
                  <a:srgbClr val="0000CC"/>
                </a:solidFill>
              </a:rPr>
              <a:t>噢妈妈 </a:t>
            </a:r>
            <a:r>
              <a:rPr lang="zh-CN" altLang="en-US" dirty="0" smtClean="0">
                <a:solidFill>
                  <a:srgbClr val="0000CC"/>
                </a:solidFill>
                <a:hlinkClick r:id="rId3"/>
              </a:rPr>
              <a:t>烛光里的妈妈</a:t>
            </a:r>
            <a:r>
              <a:rPr lang="zh-CN" altLang="en-US" dirty="0" smtClean="0">
                <a:solidFill>
                  <a:srgbClr val="0000CC"/>
                </a:solidFill>
              </a:rPr>
              <a:t/>
            </a:r>
            <a:br>
              <a:rPr lang="zh-CN" altLang="en-US" dirty="0" smtClean="0">
                <a:solidFill>
                  <a:srgbClr val="0000CC"/>
                </a:solidFill>
              </a:rPr>
            </a:br>
            <a:r>
              <a:rPr lang="zh-CN" altLang="en-US" dirty="0" smtClean="0">
                <a:solidFill>
                  <a:srgbClr val="0000CC"/>
                </a:solidFill>
              </a:rPr>
              <a:t>您的黑发泛起了霜花</a:t>
            </a:r>
            <a:br>
              <a:rPr lang="zh-CN" altLang="en-US" dirty="0" smtClean="0">
                <a:solidFill>
                  <a:srgbClr val="0000CC"/>
                </a:solidFill>
              </a:rPr>
            </a:br>
            <a:r>
              <a:rPr lang="zh-CN" altLang="en-US" dirty="0" smtClean="0">
                <a:solidFill>
                  <a:srgbClr val="0000CC"/>
                </a:solidFill>
              </a:rPr>
              <a:t>噢妈妈 </a:t>
            </a:r>
            <a:r>
              <a:rPr lang="zh-CN" altLang="en-US" u="sng" dirty="0" smtClean="0">
                <a:solidFill>
                  <a:srgbClr val="0000CC"/>
                </a:solidFill>
                <a:hlinkClick r:id="rId3"/>
              </a:rPr>
              <a:t>烛光里的妈妈</a:t>
            </a:r>
            <a:r>
              <a:rPr lang="zh-CN" altLang="en-US" dirty="0" smtClean="0">
                <a:solidFill>
                  <a:srgbClr val="0000CC"/>
                </a:solidFill>
              </a:rPr>
              <a:t/>
            </a:r>
            <a:br>
              <a:rPr lang="zh-CN" altLang="en-US" dirty="0" smtClean="0">
                <a:solidFill>
                  <a:srgbClr val="0000CC"/>
                </a:solidFill>
              </a:rPr>
            </a:br>
            <a:r>
              <a:rPr lang="zh-CN" altLang="en-US" dirty="0" smtClean="0">
                <a:solidFill>
                  <a:srgbClr val="0000CC"/>
                </a:solidFill>
              </a:rPr>
              <a:t>您的脸颊印着这多牵挂</a:t>
            </a:r>
            <a:endParaRPr lang="zh-CN" altLang="en-US" dirty="0">
              <a:solidFill>
                <a:srgbClr val="0000CC"/>
              </a:solidFill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788024" y="1376772"/>
            <a:ext cx="4032448" cy="46114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88872" rIns="0" bIns="8887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 Unicode MS"/>
                <a:ea typeface="PingFang SC"/>
                <a:cs typeface="宋体" pitchFamily="2" charset="-122"/>
              </a:rPr>
              <a:t>噢妈妈 烛光里的妈妈</a:t>
            </a:r>
            <a:br>
              <a:rPr kumimoji="0" lang="zh-CN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 Unicode MS"/>
                <a:ea typeface="PingFang SC"/>
                <a:cs typeface="宋体" pitchFamily="2" charset="-122"/>
              </a:rPr>
            </a:br>
            <a:r>
              <a:rPr kumimoji="0" lang="zh-CN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 Unicode MS"/>
                <a:ea typeface="PingFang SC"/>
                <a:cs typeface="宋体" pitchFamily="2" charset="-122"/>
              </a:rPr>
              <a:t>您的腰身倦得不再挺拔</a:t>
            </a:r>
            <a:br>
              <a:rPr kumimoji="0" lang="zh-CN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 Unicode MS"/>
                <a:ea typeface="PingFang SC"/>
                <a:cs typeface="宋体" pitchFamily="2" charset="-122"/>
              </a:rPr>
            </a:br>
            <a:r>
              <a:rPr kumimoji="0" lang="zh-CN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 Unicode MS"/>
                <a:ea typeface="PingFang SC"/>
                <a:cs typeface="宋体" pitchFamily="2" charset="-122"/>
              </a:rPr>
              <a:t>噢妈妈 烛光里的妈妈</a:t>
            </a:r>
            <a:br>
              <a:rPr kumimoji="0" lang="zh-CN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 Unicode MS"/>
                <a:ea typeface="PingFang SC"/>
                <a:cs typeface="宋体" pitchFamily="2" charset="-122"/>
              </a:rPr>
            </a:br>
            <a:r>
              <a:rPr kumimoji="0" lang="zh-CN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 Unicode MS"/>
                <a:ea typeface="PingFang SC"/>
                <a:cs typeface="宋体" pitchFamily="2" charset="-122"/>
              </a:rPr>
              <a:t>您的眼睛为何失去了光华</a:t>
            </a:r>
            <a:br>
              <a:rPr kumimoji="0" lang="zh-CN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 Unicode MS"/>
                <a:ea typeface="PingFang SC"/>
                <a:cs typeface="宋体" pitchFamily="2" charset="-122"/>
              </a:rPr>
            </a:br>
            <a:r>
              <a:rPr kumimoji="0" lang="zh-CN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 Unicode MS"/>
                <a:ea typeface="PingFang SC"/>
                <a:cs typeface="宋体" pitchFamily="2" charset="-122"/>
              </a:rPr>
              <a:t>妈妈呀 孩儿已长大</a:t>
            </a:r>
            <a:br>
              <a:rPr kumimoji="0" lang="zh-CN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 Unicode MS"/>
                <a:ea typeface="PingFang SC"/>
                <a:cs typeface="宋体" pitchFamily="2" charset="-122"/>
              </a:rPr>
            </a:br>
            <a:r>
              <a:rPr kumimoji="0" lang="zh-CN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 Unicode MS"/>
                <a:ea typeface="PingFang SC"/>
                <a:cs typeface="宋体" pitchFamily="2" charset="-122"/>
              </a:rPr>
              <a:t>不愿牵着您的衣襟</a:t>
            </a:r>
            <a:br>
              <a:rPr kumimoji="0" lang="zh-CN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 Unicode MS"/>
                <a:ea typeface="PingFang SC"/>
                <a:cs typeface="宋体" pitchFamily="2" charset="-122"/>
              </a:rPr>
            </a:br>
            <a:r>
              <a:rPr kumimoji="0" lang="zh-CN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 Unicode MS"/>
                <a:ea typeface="PingFang SC"/>
                <a:cs typeface="宋体" pitchFamily="2" charset="-122"/>
              </a:rPr>
              <a:t>走过春秋冬夏</a:t>
            </a:r>
            <a:r>
              <a:rPr kumimoji="0" lang="zh-CN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rPr>
              <a:t> </a:t>
            </a:r>
          </a:p>
        </p:txBody>
      </p:sp>
      <p:pic>
        <p:nvPicPr>
          <p:cNvPr id="5" name="毛阿敏 - 烛光里的妈妈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452320" y="476672"/>
            <a:ext cx="736848" cy="736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739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写串词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zh-CN" sz="3600" dirty="0" smtClean="0"/>
              <a:t>愉快联络组决定在母亲节来临之际办一台</a:t>
            </a:r>
            <a:r>
              <a:rPr lang="zh-CN" altLang="zh-CN" sz="3600" dirty="0" smtClean="0">
                <a:solidFill>
                  <a:srgbClr val="FF0000"/>
                </a:solidFill>
              </a:rPr>
              <a:t>“母爱•感恩”</a:t>
            </a:r>
            <a:r>
              <a:rPr lang="zh-CN" altLang="zh-CN" sz="3600" dirty="0" smtClean="0"/>
              <a:t>的主题晚会。请你为节目诗朗诵</a:t>
            </a:r>
            <a:r>
              <a:rPr lang="zh-CN" altLang="zh-CN" sz="3600" dirty="0" smtClean="0">
                <a:solidFill>
                  <a:srgbClr val="0000CC"/>
                </a:solidFill>
              </a:rPr>
              <a:t>《游子吟》</a:t>
            </a:r>
            <a:r>
              <a:rPr lang="zh-CN" altLang="zh-CN" sz="3600" dirty="0" smtClean="0"/>
              <a:t>和下一个节目女声独唱</a:t>
            </a:r>
            <a:r>
              <a:rPr lang="zh-CN" altLang="zh-CN" sz="3600" dirty="0" smtClean="0">
                <a:solidFill>
                  <a:srgbClr val="0000CC"/>
                </a:solidFill>
              </a:rPr>
              <a:t>《妈妈的吻》</a:t>
            </a:r>
            <a:r>
              <a:rPr lang="zh-CN" altLang="zh-CN" sz="3600" dirty="0" smtClean="0"/>
              <a:t>写一段串词。</a:t>
            </a:r>
            <a:endParaRPr lang="zh-CN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00CC"/>
                </a:solidFill>
              </a:rPr>
              <a:t>示例：</a:t>
            </a:r>
            <a:endParaRPr lang="zh-CN" altLang="en-US" dirty="0">
              <a:solidFill>
                <a:srgbClr val="0000CC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zh-CN" dirty="0" smtClean="0"/>
              <a:t>“儿行千里母担忧”。是啊，无论我们走到哪里，始终有个人在家里牵挂着我们，有个声音在呼唤我们回家。“谁言寸草心，报得三春晖”，我们永远也无法回报母亲的深情。但也许一声问候，也许一个吻，就能让我们母亲深深地感动。下面，让我们一起听歌曲《妈妈的吻》，感受母亲的爱，表达我们对母亲的爱</a:t>
            </a:r>
            <a:r>
              <a:rPr lang="zh-CN" altLang="zh-CN" dirty="0" smtClean="0"/>
              <a:t>吧</a:t>
            </a:r>
            <a:r>
              <a:rPr lang="zh-CN" altLang="en-US" dirty="0" smtClean="0"/>
              <a:t>！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5796136" cy="1143000"/>
          </a:xfrm>
        </p:spPr>
        <p:txBody>
          <a:bodyPr/>
          <a:lstStyle/>
          <a:p>
            <a:r>
              <a:rPr lang="zh-CN" altLang="en-US" dirty="0" smtClean="0">
                <a:solidFill>
                  <a:srgbClr val="0000CC"/>
                </a:solidFill>
              </a:rPr>
              <a:t>听歌</a:t>
            </a:r>
            <a:r>
              <a:rPr lang="en-US" altLang="zh-CN" dirty="0" smtClean="0">
                <a:solidFill>
                  <a:srgbClr val="FF0000"/>
                </a:solidFill>
              </a:rPr>
              <a:t>《</a:t>
            </a:r>
            <a:r>
              <a:rPr lang="zh-CN" altLang="en-US" dirty="0" smtClean="0">
                <a:solidFill>
                  <a:srgbClr val="FF0000"/>
                </a:solidFill>
              </a:rPr>
              <a:t>妈妈的吻</a:t>
            </a:r>
            <a:r>
              <a:rPr lang="en-US" altLang="zh-CN" dirty="0" smtClean="0">
                <a:solidFill>
                  <a:srgbClr val="FF0000"/>
                </a:solidFill>
              </a:rPr>
              <a:t>》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412776"/>
            <a:ext cx="5266928" cy="468632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zh-CN" altLang="en-US" dirty="0" smtClean="0"/>
              <a:t>在那遥远的小山村 小呀小山村</a:t>
            </a:r>
          </a:p>
          <a:p>
            <a:pPr>
              <a:buNone/>
            </a:pPr>
            <a:r>
              <a:rPr lang="zh-CN" altLang="en-US" dirty="0" smtClean="0"/>
              <a:t>我那亲爱的妈妈已白发鬓鬓</a:t>
            </a:r>
          </a:p>
          <a:p>
            <a:pPr>
              <a:buNone/>
            </a:pPr>
            <a:r>
              <a:rPr lang="zh-CN" altLang="en-US" dirty="0" smtClean="0"/>
              <a:t>过去的时光难忘怀 难忘怀</a:t>
            </a:r>
          </a:p>
          <a:p>
            <a:pPr>
              <a:buNone/>
            </a:pPr>
            <a:r>
              <a:rPr lang="zh-CN" altLang="en-US" dirty="0" smtClean="0"/>
              <a:t>妈妈曾给我多少吻 多少吻</a:t>
            </a:r>
          </a:p>
          <a:p>
            <a:pPr>
              <a:buNone/>
            </a:pPr>
            <a:r>
              <a:rPr lang="zh-CN" altLang="en-US" dirty="0" smtClean="0"/>
              <a:t>吻干我脸上的泪花</a:t>
            </a:r>
          </a:p>
          <a:p>
            <a:pPr>
              <a:buNone/>
            </a:pPr>
            <a:r>
              <a:rPr lang="zh-CN" altLang="en-US" dirty="0" smtClean="0"/>
              <a:t>温暖我那幼小的心</a:t>
            </a:r>
          </a:p>
          <a:p>
            <a:pPr>
              <a:buNone/>
            </a:pPr>
            <a:r>
              <a:rPr lang="zh-CN" altLang="en-US" dirty="0" smtClean="0"/>
              <a:t>妈妈的吻 甜蜜的吻</a:t>
            </a:r>
          </a:p>
          <a:p>
            <a:pPr>
              <a:buNone/>
            </a:pPr>
            <a:r>
              <a:rPr lang="zh-CN" altLang="en-US" dirty="0" smtClean="0"/>
              <a:t>叫我思念到如今</a:t>
            </a:r>
          </a:p>
          <a:p>
            <a:pPr>
              <a:buNone/>
            </a:pPr>
            <a:r>
              <a:rPr lang="zh-CN" altLang="en-US" dirty="0" smtClean="0"/>
              <a:t>妈妈的吻 甜蜜的吻</a:t>
            </a:r>
          </a:p>
          <a:p>
            <a:pPr>
              <a:buNone/>
            </a:pPr>
            <a:r>
              <a:rPr lang="zh-CN" altLang="en-US" dirty="0" smtClean="0"/>
              <a:t>叫我思念到如今</a:t>
            </a:r>
          </a:p>
          <a:p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76056" y="456247"/>
            <a:ext cx="4067944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CC"/>
                </a:solidFill>
              </a:rPr>
              <a:t>遥望家乡的小山村 小呀小山村</a:t>
            </a:r>
          </a:p>
          <a:p>
            <a:r>
              <a:rPr lang="zh-CN" altLang="en-US" sz="2800" dirty="0">
                <a:solidFill>
                  <a:srgbClr val="0000CC"/>
                </a:solidFill>
              </a:rPr>
              <a:t>我那可爱的小燕子可回了家门</a:t>
            </a:r>
          </a:p>
          <a:p>
            <a:r>
              <a:rPr lang="zh-CN" altLang="en-US" sz="2800" dirty="0">
                <a:solidFill>
                  <a:srgbClr val="0000CC"/>
                </a:solidFill>
              </a:rPr>
              <a:t>女儿有个小小心愿 小小心愿</a:t>
            </a:r>
          </a:p>
          <a:p>
            <a:r>
              <a:rPr lang="zh-CN" altLang="en-US" sz="2800" dirty="0">
                <a:solidFill>
                  <a:srgbClr val="0000CC"/>
                </a:solidFill>
              </a:rPr>
              <a:t>再还妈妈一个吻 一个吻</a:t>
            </a:r>
          </a:p>
          <a:p>
            <a:r>
              <a:rPr lang="zh-CN" altLang="en-US" sz="2800" dirty="0">
                <a:solidFill>
                  <a:srgbClr val="0000CC"/>
                </a:solidFill>
              </a:rPr>
              <a:t>吻干她那思儿的泪珠</a:t>
            </a:r>
          </a:p>
          <a:p>
            <a:r>
              <a:rPr lang="zh-CN" altLang="en-US" sz="2800" dirty="0">
                <a:solidFill>
                  <a:srgbClr val="0000CC"/>
                </a:solidFill>
              </a:rPr>
              <a:t>安抚她那孤独的心</a:t>
            </a:r>
          </a:p>
          <a:p>
            <a:r>
              <a:rPr lang="zh-CN" altLang="en-US" sz="2800" dirty="0">
                <a:solidFill>
                  <a:srgbClr val="0000CC"/>
                </a:solidFill>
              </a:rPr>
              <a:t>女儿的吻 纯洁的吻</a:t>
            </a:r>
          </a:p>
          <a:p>
            <a:r>
              <a:rPr lang="zh-CN" altLang="en-US" sz="2800" dirty="0">
                <a:solidFill>
                  <a:srgbClr val="0000CC"/>
                </a:solidFill>
              </a:rPr>
              <a:t>愿妈妈得欢欣</a:t>
            </a:r>
          </a:p>
          <a:p>
            <a:r>
              <a:rPr lang="zh-CN" altLang="en-US" sz="2800" dirty="0">
                <a:solidFill>
                  <a:srgbClr val="0000CC"/>
                </a:solidFill>
              </a:rPr>
              <a:t>女儿的吻 纯洁的吻</a:t>
            </a:r>
          </a:p>
          <a:p>
            <a:r>
              <a:rPr lang="zh-CN" altLang="en-US" sz="2800" dirty="0">
                <a:solidFill>
                  <a:srgbClr val="0000CC"/>
                </a:solidFill>
              </a:rPr>
              <a:t>愿妈妈得欢欣 愿妈妈得欢欣</a:t>
            </a:r>
          </a:p>
          <a:p>
            <a:endParaRPr lang="zh-CN" altLang="en-US" dirty="0"/>
          </a:p>
        </p:txBody>
      </p:sp>
      <p:pic>
        <p:nvPicPr>
          <p:cNvPr id="5" name="程琳 - 妈妈的吻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067944" y="4653136"/>
            <a:ext cx="864096" cy="8640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455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活动小结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zh-CN" sz="3600" dirty="0" smtClean="0"/>
              <a:t>“孝”是中华民族的传统美德。父母生我养我，拉扯我长大，呵护备至，我想好好报答，但父母的恩情如天一般，大而无私，怎么报答得完呢！父母养育子女，并不求回报；作为子女的我们，则要充满感恩之心，孝敬父母。让我们从现在做起，体谅父母，关心父母，孝敬父母，感恩父母吧！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对照反思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sz="3600" dirty="0" smtClean="0"/>
              <a:t>通过这次活动后，你回忆一下自己对父母长辈，哪些地方做到孝敬过，又有哪些言行显得不够孝敬。</a:t>
            </a:r>
            <a:endParaRPr lang="en-US" altLang="zh-CN" sz="3600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zh-CN" altLang="en-US" sz="3600" dirty="0" smtClean="0">
                <a:solidFill>
                  <a:srgbClr val="0000CC"/>
                </a:solidFill>
              </a:rPr>
              <a:t>请同学们用纸写</a:t>
            </a:r>
            <a:r>
              <a:rPr lang="zh-CN" altLang="en-US" sz="3600" smtClean="0">
                <a:solidFill>
                  <a:srgbClr val="0000CC"/>
                </a:solidFill>
              </a:rPr>
              <a:t>出</a:t>
            </a:r>
            <a:r>
              <a:rPr lang="zh-CN" altLang="en-US" sz="3600" smtClean="0">
                <a:solidFill>
                  <a:srgbClr val="0000CC"/>
                </a:solidFill>
              </a:rPr>
              <a:t>来，并作交流。</a:t>
            </a:r>
            <a:endParaRPr lang="zh-CN" altLang="en-US" sz="36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8496944" cy="5760640"/>
          </a:xfrm>
        </p:spPr>
        <p:txBody>
          <a:bodyPr>
            <a:normAutofit fontScale="90000"/>
          </a:bodyPr>
          <a:lstStyle/>
          <a:p>
            <a:r>
              <a:rPr lang="en-US" altLang="zh-CN" b="1" dirty="0" smtClean="0">
                <a:solidFill>
                  <a:srgbClr val="0000CC"/>
                </a:solidFill>
              </a:rPr>
              <a:t/>
            </a:r>
            <a:br>
              <a:rPr lang="en-US" altLang="zh-CN" b="1" dirty="0" smtClean="0">
                <a:solidFill>
                  <a:srgbClr val="0000CC"/>
                </a:solidFill>
              </a:rPr>
            </a:br>
            <a:r>
              <a:rPr lang="en-US" altLang="zh-CN" b="1" dirty="0" smtClean="0">
                <a:solidFill>
                  <a:srgbClr val="0000CC"/>
                </a:solidFill>
              </a:rPr>
              <a:t/>
            </a:r>
            <a:br>
              <a:rPr lang="en-US" altLang="zh-CN" b="1" dirty="0" smtClean="0">
                <a:solidFill>
                  <a:srgbClr val="0000CC"/>
                </a:solidFill>
              </a:rPr>
            </a:br>
            <a:r>
              <a:rPr lang="zh-CN" altLang="zh-CN" b="1" dirty="0" smtClean="0">
                <a:solidFill>
                  <a:srgbClr val="0000CC"/>
                </a:solidFill>
              </a:rPr>
              <a:t>中华民族有一种美德叫</a:t>
            </a:r>
            <a:r>
              <a:rPr lang="zh-CN" altLang="zh-CN" b="1" dirty="0" smtClean="0">
                <a:solidFill>
                  <a:srgbClr val="FF0000"/>
                </a:solidFill>
              </a:rPr>
              <a:t>“孝”</a:t>
            </a:r>
            <a:r>
              <a:rPr lang="zh-CN" altLang="zh-CN" b="1" dirty="0" smtClean="0">
                <a:solidFill>
                  <a:srgbClr val="0000CC"/>
                </a:solidFill>
              </a:rPr>
              <a:t>，古人有云</a:t>
            </a:r>
            <a:r>
              <a:rPr lang="zh-CN" altLang="zh-CN" b="1" dirty="0" smtClean="0">
                <a:solidFill>
                  <a:srgbClr val="FF0000"/>
                </a:solidFill>
              </a:rPr>
              <a:t>“百善孝为先”</a:t>
            </a:r>
            <a:r>
              <a:rPr lang="zh-CN" altLang="zh-CN" b="1" dirty="0" smtClean="0">
                <a:solidFill>
                  <a:srgbClr val="0000CC"/>
                </a:solidFill>
              </a:rPr>
              <a:t>，一切事情从孝开始做起。羊有跪乳之恩，牛有舐犊之情，大地乃万物之源，父母是我们的生命 之本。今天我们就一起来学习本单元综合性学习：</a:t>
            </a:r>
            <a:r>
              <a:rPr lang="en-US" altLang="zh-CN" b="1" dirty="0" smtClean="0">
                <a:solidFill>
                  <a:srgbClr val="0000CC"/>
                </a:solidFill>
              </a:rPr>
              <a:t/>
            </a:r>
            <a:br>
              <a:rPr lang="en-US" altLang="zh-CN" b="1" dirty="0" smtClean="0">
                <a:solidFill>
                  <a:srgbClr val="0000CC"/>
                </a:solidFill>
              </a:rPr>
            </a:br>
            <a:r>
              <a:rPr lang="zh-CN" altLang="zh-CN" sz="6700" i="1" dirty="0" smtClean="0">
                <a:solidFill>
                  <a:srgbClr val="FF0000"/>
                </a:solidFill>
              </a:rPr>
              <a:t/>
            </a:r>
            <a:br>
              <a:rPr lang="zh-CN" altLang="zh-CN" sz="6700" i="1" dirty="0" smtClean="0">
                <a:solidFill>
                  <a:srgbClr val="FF0000"/>
                </a:solidFill>
              </a:rPr>
            </a:br>
            <a:endParaRPr lang="zh-CN" altLang="en-US" sz="6700" i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91680" y="4869160"/>
            <a:ext cx="641714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5400" i="1" dirty="0" smtClean="0">
                <a:solidFill>
                  <a:srgbClr val="FF0000"/>
                </a:solidFill>
              </a:rPr>
              <a:t>孝亲敬老，从我做起</a:t>
            </a:r>
            <a:br>
              <a:rPr lang="zh-CN" altLang="zh-CN" sz="5400" i="1" dirty="0" smtClean="0">
                <a:solidFill>
                  <a:srgbClr val="FF0000"/>
                </a:solidFill>
              </a:rPr>
            </a:br>
            <a:endParaRPr lang="zh-CN" alt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280920" cy="5976664"/>
          </a:xfrm>
        </p:spPr>
        <p:txBody>
          <a:bodyPr>
            <a:normAutofit/>
          </a:bodyPr>
          <a:lstStyle/>
          <a:p>
            <a:r>
              <a:rPr lang="zh-CN" altLang="zh-CN" sz="4000" b="1" dirty="0" smtClean="0"/>
              <a:t>“孝”是中华民族的传统美德。父母生我养我，拉扯我长大，呵护备至，我想好好报答，但父母的恩情如天一般，大而无私，怎么报答得完呢！父母养育子女，并不求回报；作为子女的我们，则要充满感恩之心，孝敬父母。让我们从现在做起，体谅父母，关心父母，孝敬父母，并敬爱老人。 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 smtClean="0">
                <a:solidFill>
                  <a:srgbClr val="FF0000"/>
                </a:solidFill>
              </a:rPr>
              <a:t>分享</a:t>
            </a:r>
            <a:r>
              <a:rPr lang="zh-CN" altLang="en-US" dirty="0" smtClean="0">
                <a:solidFill>
                  <a:srgbClr val="FF0000"/>
                </a:solidFill>
              </a:rPr>
              <a:t>活动</a:t>
            </a:r>
            <a:r>
              <a:rPr lang="zh-CN" altLang="zh-CN" dirty="0" smtClean="0">
                <a:solidFill>
                  <a:srgbClr val="FF0000"/>
                </a:solidFill>
              </a:rPr>
              <a:t>体会与感受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686320"/>
          </a:xfrm>
        </p:spPr>
        <p:txBody>
          <a:bodyPr/>
          <a:lstStyle/>
          <a:p>
            <a:pPr>
              <a:buNone/>
            </a:pPr>
            <a:r>
              <a:rPr lang="en-US" altLang="zh-CN" dirty="0" smtClean="0"/>
              <a:t>1</a:t>
            </a:r>
            <a:r>
              <a:rPr lang="zh-CN" altLang="en-US" dirty="0" smtClean="0"/>
              <a:t>、</a:t>
            </a:r>
            <a:r>
              <a:rPr lang="zh-CN" altLang="zh-CN" dirty="0" smtClean="0"/>
              <a:t>你对“孝亲敬老”是不是有了新的理解和认识？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2</a:t>
            </a:r>
            <a:r>
              <a:rPr lang="zh-CN" altLang="en-US" dirty="0" smtClean="0"/>
              <a:t>、</a:t>
            </a:r>
            <a:r>
              <a:rPr lang="zh-CN" altLang="zh-CN" dirty="0" smtClean="0"/>
              <a:t>古往今来的孝亲故事是不是也触动了你心底对于父母的感恩之情？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孝亲敬老，从点滴做起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33843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dirty="0" smtClean="0"/>
              <a:t>1</a:t>
            </a:r>
            <a:r>
              <a:rPr lang="zh-CN" altLang="en-US" dirty="0" smtClean="0"/>
              <a:t>、你</a:t>
            </a:r>
            <a:r>
              <a:rPr lang="zh-CN" altLang="zh-CN" dirty="0" smtClean="0"/>
              <a:t>陪长辈聊</a:t>
            </a:r>
            <a:r>
              <a:rPr lang="zh-CN" altLang="en-US" dirty="0" smtClean="0"/>
              <a:t>过</a:t>
            </a:r>
            <a:r>
              <a:rPr lang="zh-CN" altLang="zh-CN" dirty="0" smtClean="0"/>
              <a:t>天</a:t>
            </a:r>
            <a:r>
              <a:rPr lang="zh-CN" altLang="en-US" dirty="0" smtClean="0"/>
              <a:t>吗？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2</a:t>
            </a:r>
            <a:r>
              <a:rPr lang="zh-CN" altLang="en-US" dirty="0" smtClean="0"/>
              <a:t>、你知道爸</a:t>
            </a:r>
            <a:r>
              <a:rPr lang="zh-CN" altLang="zh-CN" dirty="0" smtClean="0"/>
              <a:t>妈</a:t>
            </a:r>
            <a:r>
              <a:rPr lang="zh-CN" altLang="en-US" dirty="0" smtClean="0"/>
              <a:t>、爷爷奶奶（外公外婆）的</a:t>
            </a:r>
            <a:r>
              <a:rPr lang="zh-CN" altLang="zh-CN" dirty="0" smtClean="0"/>
              <a:t>生日</a:t>
            </a:r>
            <a:r>
              <a:rPr lang="zh-CN" altLang="en-US" dirty="0" smtClean="0"/>
              <a:t>吗？在他（她）们生日那天你送过祝福吗？</a:t>
            </a:r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3</a:t>
            </a:r>
            <a:r>
              <a:rPr lang="zh-CN" altLang="en-US" dirty="0" smtClean="0"/>
              <a:t>、</a:t>
            </a:r>
            <a:r>
              <a:rPr lang="zh-CN" altLang="zh-CN" dirty="0" smtClean="0"/>
              <a:t>给奶奶洗</a:t>
            </a:r>
            <a:r>
              <a:rPr lang="zh-CN" altLang="en-US" dirty="0" smtClean="0"/>
              <a:t>过</a:t>
            </a:r>
            <a:r>
              <a:rPr lang="zh-CN" altLang="zh-CN" dirty="0" smtClean="0"/>
              <a:t>一次脚</a:t>
            </a:r>
            <a:r>
              <a:rPr lang="zh-CN" altLang="en-US" dirty="0" smtClean="0"/>
              <a:t>、</a:t>
            </a:r>
            <a:r>
              <a:rPr lang="zh-CN" altLang="zh-CN" dirty="0" smtClean="0"/>
              <a:t>给爷爷盛</a:t>
            </a:r>
            <a:r>
              <a:rPr lang="zh-CN" altLang="en-US" dirty="0" smtClean="0"/>
              <a:t>过</a:t>
            </a:r>
            <a:r>
              <a:rPr lang="zh-CN" altLang="zh-CN" dirty="0" smtClean="0"/>
              <a:t>饭</a:t>
            </a:r>
            <a:r>
              <a:rPr lang="zh-CN" altLang="en-US" dirty="0" smtClean="0"/>
              <a:t>吗？</a:t>
            </a:r>
            <a:endParaRPr lang="en-US" altLang="zh-CN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67544" y="4725144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0000CC"/>
                </a:solidFill>
              </a:rPr>
              <a:t>其实，</a:t>
            </a:r>
            <a:r>
              <a:rPr lang="zh-CN" altLang="zh-CN" sz="3600" dirty="0" smtClean="0">
                <a:solidFill>
                  <a:srgbClr val="0000CC"/>
                </a:solidFill>
              </a:rPr>
              <a:t>一个祝福</a:t>
            </a:r>
            <a:r>
              <a:rPr lang="zh-CN" altLang="en-US" sz="3600" dirty="0" smtClean="0">
                <a:solidFill>
                  <a:srgbClr val="0000CC"/>
                </a:solidFill>
              </a:rPr>
              <a:t>，</a:t>
            </a:r>
            <a:r>
              <a:rPr lang="zh-CN" altLang="zh-CN" sz="3600" dirty="0" smtClean="0">
                <a:solidFill>
                  <a:srgbClr val="0000CC"/>
                </a:solidFill>
              </a:rPr>
              <a:t>一句问候</a:t>
            </a:r>
            <a:r>
              <a:rPr lang="zh-CN" altLang="en-US" sz="3600" dirty="0" smtClean="0">
                <a:solidFill>
                  <a:srgbClr val="0000CC"/>
                </a:solidFill>
              </a:rPr>
              <a:t>，</a:t>
            </a:r>
            <a:r>
              <a:rPr lang="zh-CN" altLang="zh-CN" sz="3600" dirty="0" smtClean="0">
                <a:solidFill>
                  <a:srgbClr val="0000CC"/>
                </a:solidFill>
              </a:rPr>
              <a:t>一朵鲜花</a:t>
            </a:r>
            <a:r>
              <a:rPr lang="zh-CN" altLang="en-US" sz="3600" dirty="0" smtClean="0">
                <a:solidFill>
                  <a:srgbClr val="0000CC"/>
                </a:solidFill>
              </a:rPr>
              <a:t>，</a:t>
            </a:r>
            <a:r>
              <a:rPr lang="zh-CN" altLang="zh-CN" sz="3600" dirty="0" smtClean="0">
                <a:solidFill>
                  <a:srgbClr val="0000CC"/>
                </a:solidFill>
              </a:rPr>
              <a:t>一个拥抱，甚至只是一个微笑，都是对父母长辈的尊敬。</a:t>
            </a:r>
            <a:endParaRPr lang="zh-CN" altLang="en-US" sz="36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 smtClean="0">
                <a:solidFill>
                  <a:srgbClr val="FF0000"/>
                </a:solidFill>
              </a:rPr>
              <a:t>问卷调查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412776"/>
            <a:ext cx="8424936" cy="21888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zh-CN" altLang="zh-CN" sz="3600" dirty="0" smtClean="0"/>
              <a:t>针对社区</a:t>
            </a:r>
            <a:r>
              <a:rPr lang="zh-CN" altLang="en-US" sz="3600" dirty="0" smtClean="0"/>
              <a:t>及农村</a:t>
            </a:r>
            <a:r>
              <a:rPr lang="zh-CN" altLang="zh-CN" sz="3600" dirty="0" smtClean="0"/>
              <a:t>老年人的“空巢”现象进行问卷调查，请你设计两个问题，分别对老年人和他的家人进行问卷调查提问。</a:t>
            </a:r>
            <a:endParaRPr lang="zh-CN" alt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3645024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0000CC"/>
                </a:solidFill>
              </a:rPr>
              <a:t>你设计的问题是</a:t>
            </a:r>
            <a:r>
              <a:rPr lang="zh-CN" altLang="en-US" sz="4000" dirty="0" smtClean="0"/>
              <a:t>：</a:t>
            </a:r>
            <a:endParaRPr lang="zh-CN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>
                <a:solidFill>
                  <a:srgbClr val="0000CC"/>
                </a:solidFill>
              </a:rPr>
              <a:t>示例：</a:t>
            </a:r>
            <a:endParaRPr lang="en-US" altLang="zh-CN" dirty="0" smtClean="0">
              <a:solidFill>
                <a:srgbClr val="0000CC"/>
              </a:solidFill>
            </a:endParaRPr>
          </a:p>
          <a:p>
            <a:pPr>
              <a:buNone/>
            </a:pPr>
            <a:r>
              <a:rPr lang="zh-CN" altLang="zh-CN" dirty="0" smtClean="0"/>
              <a:t>①</a:t>
            </a:r>
            <a:r>
              <a:rPr lang="zh-CN" altLang="en-US" dirty="0" smtClean="0"/>
              <a:t>（</a:t>
            </a:r>
            <a:r>
              <a:rPr lang="zh-CN" altLang="en-US" dirty="0" smtClean="0">
                <a:solidFill>
                  <a:srgbClr val="0000CC"/>
                </a:solidFill>
              </a:rPr>
              <a:t>针对老人</a:t>
            </a:r>
            <a:r>
              <a:rPr lang="zh-CN" altLang="en-US" dirty="0" smtClean="0"/>
              <a:t>）</a:t>
            </a:r>
            <a:r>
              <a:rPr lang="zh-CN" altLang="zh-CN" dirty="0" smtClean="0"/>
              <a:t>儿女经常回来看望你吗？</a:t>
            </a:r>
            <a:r>
              <a:rPr lang="zh-CN" altLang="en-US" dirty="0" smtClean="0"/>
              <a:t>你感到孤独吗？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zh-CN" altLang="zh-CN" dirty="0" smtClean="0"/>
              <a:t>②</a:t>
            </a:r>
            <a:r>
              <a:rPr lang="zh-CN" altLang="en-US" dirty="0" smtClean="0"/>
              <a:t>（</a:t>
            </a:r>
            <a:r>
              <a:rPr lang="zh-CN" altLang="en-US" dirty="0" smtClean="0">
                <a:solidFill>
                  <a:srgbClr val="0000CC"/>
                </a:solidFill>
              </a:rPr>
              <a:t>针对子女</a:t>
            </a:r>
            <a:r>
              <a:rPr lang="zh-CN" altLang="en-US" dirty="0" smtClean="0"/>
              <a:t>）</a:t>
            </a:r>
            <a:r>
              <a:rPr lang="zh-CN" altLang="zh-CN" dirty="0" smtClean="0"/>
              <a:t>如果你们和老人是分开居住，老人突发疾病时你们是如何救治和照顾的？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文明用语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84984"/>
          </a:xfrm>
        </p:spPr>
        <p:txBody>
          <a:bodyPr/>
          <a:lstStyle/>
          <a:p>
            <a:pPr>
              <a:buNone/>
            </a:pPr>
            <a:r>
              <a:rPr lang="zh-CN" altLang="en-US" sz="3600" dirty="0" smtClean="0"/>
              <a:t>志愿组在</a:t>
            </a:r>
            <a:r>
              <a:rPr lang="zh-CN" altLang="zh-CN" sz="3600" dirty="0" smtClean="0"/>
              <a:t>社区某角落里有一块牌子，上面写着</a:t>
            </a:r>
            <a:r>
              <a:rPr lang="zh-CN" altLang="zh-CN" sz="3600" dirty="0" smtClean="0">
                <a:solidFill>
                  <a:srgbClr val="FF0000"/>
                </a:solidFill>
              </a:rPr>
              <a:t>：“乱倒垃圾者断子绝孙！”</a:t>
            </a:r>
            <a:r>
              <a:rPr lang="zh-CN" altLang="zh-CN" sz="3600" dirty="0" smtClean="0"/>
              <a:t>请把它改成</a:t>
            </a:r>
            <a:r>
              <a:rPr lang="zh-CN" altLang="zh-CN" sz="3600" dirty="0" smtClean="0">
                <a:solidFill>
                  <a:srgbClr val="0000CC"/>
                </a:solidFill>
              </a:rPr>
              <a:t>温馨提示语</a:t>
            </a:r>
            <a:r>
              <a:rPr lang="zh-CN" altLang="zh-CN" sz="3600" dirty="0" smtClean="0"/>
              <a:t>。要求语言简洁，至少运用</a:t>
            </a:r>
            <a:r>
              <a:rPr lang="zh-CN" altLang="zh-CN" sz="3600" dirty="0" smtClean="0">
                <a:solidFill>
                  <a:srgbClr val="0000CC"/>
                </a:solidFill>
              </a:rPr>
              <a:t>一种修辞手法</a:t>
            </a:r>
            <a:r>
              <a:rPr lang="zh-CN" altLang="zh-CN" sz="3600" dirty="0" smtClean="0"/>
              <a:t>。</a:t>
            </a:r>
          </a:p>
          <a:p>
            <a:pPr>
              <a:buNone/>
            </a:pP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5013176"/>
            <a:ext cx="83920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FF0000"/>
                </a:solidFill>
              </a:rPr>
              <a:t>示</a:t>
            </a:r>
            <a:r>
              <a:rPr lang="zh-CN" altLang="en-US" sz="4000" dirty="0" smtClean="0">
                <a:solidFill>
                  <a:srgbClr val="FF0000"/>
                </a:solidFill>
              </a:rPr>
              <a:t>例</a:t>
            </a:r>
            <a:r>
              <a:rPr lang="zh-CN" altLang="en-US" sz="4000" dirty="0" smtClean="0">
                <a:solidFill>
                  <a:srgbClr val="0000CC"/>
                </a:solidFill>
              </a:rPr>
              <a:t>：</a:t>
            </a:r>
            <a:r>
              <a:rPr lang="zh-CN" altLang="zh-CN" sz="4000" dirty="0" smtClean="0">
                <a:solidFill>
                  <a:srgbClr val="0000CC"/>
                </a:solidFill>
              </a:rPr>
              <a:t>爱</a:t>
            </a:r>
            <a:r>
              <a:rPr lang="zh-CN" altLang="zh-CN" sz="4000" dirty="0">
                <a:solidFill>
                  <a:srgbClr val="0000CC"/>
                </a:solidFill>
              </a:rPr>
              <a:t>护环境，就像爱护你的眼睛</a:t>
            </a:r>
            <a:endParaRPr lang="zh-CN" altLang="en-US" sz="40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如何劝说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zh-CN" sz="3600" dirty="0" smtClean="0"/>
              <a:t>志愿服务组发现少数邻居有个坏习惯，为了省事，每天早晨都会在出门时顺手将几袋垃圾扔在楼道口。你该怎样对他（ 她）进行劝说？</a:t>
            </a:r>
          </a:p>
          <a:p>
            <a:pPr>
              <a:buNone/>
            </a:pP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 rot="10800000" flipV="1">
            <a:off x="395536" y="4293096"/>
            <a:ext cx="83529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</a:rPr>
              <a:t>示例</a:t>
            </a:r>
            <a:r>
              <a:rPr lang="zh-CN" altLang="en-US" sz="3600" dirty="0" smtClean="0">
                <a:solidFill>
                  <a:srgbClr val="0000CC"/>
                </a:solidFill>
              </a:rPr>
              <a:t>：</a:t>
            </a:r>
            <a:r>
              <a:rPr lang="zh-CN" altLang="zh-CN" sz="3600" dirty="0" smtClean="0">
                <a:solidFill>
                  <a:srgbClr val="0000CC"/>
                </a:solidFill>
              </a:rPr>
              <a:t>叔</a:t>
            </a:r>
            <a:r>
              <a:rPr lang="zh-CN" altLang="zh-CN" sz="3600" dirty="0">
                <a:solidFill>
                  <a:srgbClr val="0000CC"/>
                </a:solidFill>
              </a:rPr>
              <a:t>叔（阿姨）您好，楼道的整洁需要我们共同维护，相信您也会为环境的美好尽自己的一份力量吧。</a:t>
            </a:r>
            <a:endParaRPr lang="zh-CN" altLang="en-US" sz="36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</TotalTime>
  <Words>1268</Words>
  <Application>Microsoft Office PowerPoint</Application>
  <PresentationFormat>全屏显示(4:3)</PresentationFormat>
  <Paragraphs>59</Paragraphs>
  <Slides>14</Slides>
  <Notes>0</Notes>
  <HiddenSlides>0</HiddenSlides>
  <MMClips>2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暗香扑面</vt:lpstr>
      <vt:lpstr>听歌，引入</vt:lpstr>
      <vt:lpstr>  中华民族有一种美德叫“孝”，古人有云“百善孝为先”，一切事情从孝开始做起。羊有跪乳之恩，牛有舐犊之情，大地乃万物之源，父母是我们的生命 之本。今天我们就一起来学习本单元综合性学习：  </vt:lpstr>
      <vt:lpstr>幻灯片 3</vt:lpstr>
      <vt:lpstr>分享活动体会与感受</vt:lpstr>
      <vt:lpstr>孝亲敬老，从点滴做起</vt:lpstr>
      <vt:lpstr>问卷调查</vt:lpstr>
      <vt:lpstr>幻灯片 7</vt:lpstr>
      <vt:lpstr>文明用语</vt:lpstr>
      <vt:lpstr>如何劝说</vt:lpstr>
      <vt:lpstr>写串词</vt:lpstr>
      <vt:lpstr>示例：</vt:lpstr>
      <vt:lpstr>听歌《妈妈的吻》</vt:lpstr>
      <vt:lpstr>活动小结</vt:lpstr>
      <vt:lpstr>对照反思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中华民族有一种美德叫“孝”，古人有云“百善孝为先”，一切事情从孝开始做起。羊有跪乳之恩，牛有舐犊之情，大地乃万物之源，父母是我们的生命 之本。今天我们就一起来学习本单元综合性学习：孝亲敬老，从我做起。 </dc:title>
  <dc:creator>Administrator</dc:creator>
  <cp:lastModifiedBy>Administrator</cp:lastModifiedBy>
  <cp:revision>9</cp:revision>
  <dcterms:created xsi:type="dcterms:W3CDTF">2017-04-25T11:24:51Z</dcterms:created>
  <dcterms:modified xsi:type="dcterms:W3CDTF">2017-04-25T12:46:43Z</dcterms:modified>
</cp:coreProperties>
</file>